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90" r:id="rId5"/>
    <p:sldId id="291" r:id="rId6"/>
    <p:sldId id="294" r:id="rId7"/>
    <p:sldId id="292" r:id="rId8"/>
    <p:sldId id="258" r:id="rId9"/>
    <p:sldId id="293" r:id="rId10"/>
    <p:sldId id="268" r:id="rId11"/>
    <p:sldId id="279" r:id="rId12"/>
    <p:sldId id="300" r:id="rId13"/>
    <p:sldId id="295" r:id="rId14"/>
    <p:sldId id="280" r:id="rId15"/>
    <p:sldId id="281" r:id="rId16"/>
    <p:sldId id="296" r:id="rId17"/>
    <p:sldId id="297" r:id="rId18"/>
    <p:sldId id="305" r:id="rId19"/>
    <p:sldId id="302" r:id="rId20"/>
    <p:sldId id="298" r:id="rId21"/>
    <p:sldId id="299" r:id="rId22"/>
    <p:sldId id="306" r:id="rId23"/>
    <p:sldId id="307" r:id="rId24"/>
    <p:sldId id="308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llactions.ru/wp-content/uploads/2015/10/stevia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dirty="0" smtClean="0"/>
              <a:t>Лекция </a:t>
            </a:r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786874" cy="24288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Тема: </a:t>
            </a:r>
            <a:r>
              <a:rPr lang="ru-RU" sz="3200" b="1" dirty="0" smtClean="0"/>
              <a:t>:  «</a:t>
            </a:r>
            <a:r>
              <a:rPr lang="ru-RU" sz="3200" b="1" smtClean="0"/>
              <a:t>Технология возделывания </a:t>
            </a:r>
            <a:r>
              <a:rPr lang="ru-RU" sz="3200" b="1" dirty="0" smtClean="0"/>
              <a:t>мелиссы лекарственной»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4.3. Размножение и закладка плантаций        </a:t>
            </a:r>
          </a:p>
          <a:p>
            <a:pPr algn="just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Мелиссу лекарственную размножают двумя способами: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1.семенным;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2.вегетативным путем (делением кустов, черенками, отводками). </a:t>
            </a:r>
          </a:p>
          <a:p>
            <a:pPr algn="just"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2060"/>
                </a:solidFill>
              </a:rPr>
              <a:t>Семенной способ осуществляют посевом семян непосредственно в поле и выращиванием рассады в теплицах, парниках и рассадниках с последующей высадкой ее в поле.</a:t>
            </a:r>
          </a:p>
          <a:p>
            <a:pPr algn="just"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Посадочный материал для закладки плантаций - рассада, выращенная в закрытом грунте или в рассадниках, более выровненная, чистая от вредителей и болезней.</a:t>
            </a: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Участок, предназначенный под посев мелиссы, при созревании почвы боронуется в четыре следа двойным сцепом тяжелых зубовых борон БЗТУ-1.0 или сцепом борон, первый ряд которого состоит из БЗТУ-1.0, а второй - из БЗСС-1.0, перекрестно по диагоналям поля( закрытие влаги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229600" cy="3859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encrypted-tbn3.gstatic.com/images?q=tbn:ANd9GcRG5Ejlb7aqwFm-JzF_u6HSXYyLgWaKxD-5rx4WwKnx8Ew1y0MEHsJYbA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8501122" cy="41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6432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При сухой устоявшейся погоде подготовленное под посев мелиссы поле следует прикатать кольчато-шпоровыми катками ЗККШ-6А. Через 7-10 дней после прикатывания проводят повторное боронование в четыре следа двойным сцепом средних борон БЗСС-1.0 так же перекрестно, по диагоналям поля, несколько меняя направление движения агрегата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http://userdata.agroserver.ru/pic/90078/252809_200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7715304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После прикатывания проводится посев семян мелиссы овощными сеялками СО-4,2, СОН-2,8, СКОН-4,2 и другими сеялками, оборудованными ограничителями глубины заделки семян (ребордами) с междурядьями 60 и 70 см. Глубина заделки семян не более 1 см, оптимальная 0,3-0,5 см, т.е. практически без заделки - поверхностно в бороздки глубиной до 1 см под каточки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074" name="Picture 2" descr="seyalka-ovoschnaya-son-42-180x135-22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42862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eylka-sonp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6434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1851999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СОН - 4,2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СЕЯЛКА «КЛЕН 1,8»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овощная сеялка КЛЁН 1.8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571744"/>
            <a:ext cx="7500989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Норма высева семян 4-5 кг/га, равномерный высев семян обеспечивает их смешивание с 3-5 кг (1,5-2 ведра) сухих древесных опилок, просеянных на ситах с отверстиями диаметром 3-4 мм, и 15-20 кг/га одного из гранулированных фосфорных удобрений (суперфосфата, нитрофоски, аммофоса и других). Смесь семян, опилок и удобрений готовится непосредственно перед самым посевом и должна быть высеяна в день приготовления.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Получение рассады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Для получения рассады используют весенние теплицы, парники или гряды с пленочным укрытием.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Срок посева семян - март-апрель: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- норма высева семян 4 г/м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-до появления всходов полив следует проводить из распылителя, чтобы не смыть семена;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-при появлении и укоренении всходов поливать можно шлангом или лейкой;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-для закалки рассады после появления всходов сначала приоткрывают пленочные рамы, а через некоторое время снимают совсем;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-при достижении растениями трех-четырех настоящих листьев проводится их пикировка с заглублением на 1-1,5 см для получения равнокачественного материала;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-для лучшего роста рассады через 10 дней после пикировки проводят подкормку 0,1% раствором аммиачной селитры.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Почву в парнике следует поддерживать в рыхлом и чистом состоянии.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143000"/>
            <a:ext cx="304323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49424"/>
            <a:ext cx="3686172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imgpreview?key=cc6f78ac68c2da0&amp;mb=imgdb_preview_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elissa-rass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-428652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143000"/>
            <a:ext cx="3900486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Универсальная рассадопосадочная машина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428604"/>
            <a:ext cx="3900486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P40561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6434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Работа рассадопосадочный маш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64343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Рассадопосадочная машина для замульчированного гру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450056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План лекции: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 Ботаническое описание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 Медицинское значение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3. Биологические особенности.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4. Технология  возделывания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4.1. Выбор участка, место в севообороте 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подготовка почвы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4.2. Внесение удобрений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4.3. Размножение и закладка плантаций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4.4. Уход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4.5. Уборка, сушка и хранение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Размножение делением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При недостаточном количестве посадочного материала мелиссу размножают делением на части двух - трехлетних кустов. Кусты выкапывают ранней весной и разделяют на части, чтобы каждая часть имела 4-6 точек роста. При этом из одного куста получают от 3 до 6-7 саженцев.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Для размножения мелиссы лекарственной можно воспользоваться также отводками (на плантациях 1-го года жизни) или зеленым черенкованием.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Срок высадки растений в поле продолжительный (со второй - третьей декады июня до середины сентября), для того, чтобы растения успели укорениться до наступления заморозков.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Рассада готова к высадке в 45-60 дневном возрасте. Переросшую рассаду высаживают в гряды наклонно. Высаживают рассаду в борозды, нарезанные культиватором - окучником КРН-4,2, с междурядьями 60 и 70 см с расстояниями между растениями в рядках 20 и 25 см.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4.4. Уход за посевами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Во время вегетации уход за посевом состоит в поддержании почвы в рыхлом и чистом от сорняков состоянии, что достигается проведением 3-4 междурядных механизированных рыхлений и 1-2 прополок.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При слабом укоренении всходов после первой культивации междурядий проводят ручное </a:t>
            </a:r>
            <a:r>
              <a:rPr lang="ru-RU" sz="2000" dirty="0" err="1" smtClean="0">
                <a:solidFill>
                  <a:srgbClr val="002060"/>
                </a:solidFill>
              </a:rPr>
              <a:t>мотыжение</a:t>
            </a:r>
            <a:r>
              <a:rPr lang="ru-RU" sz="2000" dirty="0" smtClean="0">
                <a:solidFill>
                  <a:srgbClr val="002060"/>
                </a:solidFill>
              </a:rPr>
              <a:t> защитных зон и прополку сорняков в рядках, а боронование всходов поперек рядков осуществляют после следующей (третьей) культивации междурядий на глубину 8-10 см сцепом средних борон БЗСС-1,0 Третью культивацию проводят с одновременной азотно-фосфорной подкормкой (NP)</a:t>
            </a:r>
            <a:r>
              <a:rPr lang="ru-RU" sz="2000" baseline="-25000" dirty="0" smtClean="0">
                <a:solidFill>
                  <a:srgbClr val="002060"/>
                </a:solidFill>
              </a:rPr>
              <a:t>30</a:t>
            </a:r>
            <a:r>
              <a:rPr lang="ru-RU" sz="2000" dirty="0" smtClean="0">
                <a:solidFill>
                  <a:srgbClr val="002060"/>
                </a:solidFill>
              </a:rPr>
              <a:t> или полным минеральным удобрением (NPK)</a:t>
            </a:r>
            <a:r>
              <a:rPr lang="ru-RU" sz="2000" baseline="-25000" dirty="0" smtClean="0">
                <a:solidFill>
                  <a:srgbClr val="002060"/>
                </a:solidFill>
              </a:rPr>
              <a:t>30</a:t>
            </a:r>
            <a:r>
              <a:rPr lang="ru-RU" sz="2000" dirty="0" smtClean="0">
                <a:solidFill>
                  <a:srgbClr val="002060"/>
                </a:solidFill>
              </a:rPr>
              <a:t>. По времени третья культивация междурядий сеяной мелиссы совпадает со второй половиной июня.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Уход за саженой мелиссой в первый год начинается после укоренения растений с подсадки резервной рассады на места не прижившихся растений. Подсадка рассады производится через 7-10 дней после посадки. После подсадки рассады проводят культивацию междурядий на глубину 8-10 см. Вторая культивация междурядий про водится через 20-25 дней после первой и обязательно с азотно-фосфорной подкормкой (NР)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 или полным минеральным удобрением (NPК)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Последняя культивация - окучивание мелиссы </a:t>
            </a:r>
            <a:r>
              <a:rPr lang="ru-RU" sz="2400" dirty="0" err="1" smtClean="0"/>
              <a:t>прводится</a:t>
            </a:r>
            <a:r>
              <a:rPr lang="ru-RU" sz="2400" dirty="0" smtClean="0"/>
              <a:t> на глубину 5- 7 см поздно осенью при наступлении утренних заморозков и завершении вегетации.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2" descr="kultevator3_korpusnoy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72152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4.4.Уборка, сушка, хранение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В качестве сырья используется надземная часть растения с цветами без грубых одревесневших стеблевых частей (трава) или только листья, собранные в фазу массовой </a:t>
            </a:r>
            <a:r>
              <a:rPr lang="ru-RU" dirty="0" err="1" smtClean="0">
                <a:solidFill>
                  <a:srgbClr val="002060"/>
                </a:solidFill>
              </a:rPr>
              <a:t>бутонизации</a:t>
            </a:r>
            <a:r>
              <a:rPr lang="ru-RU" dirty="0" smtClean="0">
                <a:solidFill>
                  <a:srgbClr val="002060"/>
                </a:solidFill>
              </a:rPr>
              <a:t> - начала цветения.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Плантации, заложенные делением куста осенью или рано весной, убирают в первый год вегетации. Плантации, созданные семенными способами (посевом семян непосредственно в поле) и рассадным способом при поздней высадке рассады, убирают, как правило, со второго года жизни. За сезон возможно про ведение 2-3 укосов. Скашивают на высоте 10-­15 см от поверхности почвы косилкой-погрузчиком или вручную серпами. В сухую жаркую погоду возможно скашивание мелиссы жатками ЖБА­-3.5А, ЖРН-6 и ЖРС-4.9, самоходными косилками Е-280 и Е-301 в валки с подборкой валков и погрузкой травы в транспортные средства. При этом снижение влажности травы допускается с 78-80% до 35-40%.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сухую жаркую погоду возможно скашивание мелиссы жатками ЖБА­-3.5А, ЖРН-6 и ЖРС-4.9, самоходными косилками Е-280 и Е-301 в валки с подборкой валков и погрузкой травы в транспортные средства. При этом снижение влажности травы допускается с 78-80% до 35-40%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242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85802"/>
          </a:xfrm>
        </p:spPr>
        <p:txBody>
          <a:bodyPr/>
          <a:lstStyle/>
          <a:p>
            <a:pPr algn="ctr"/>
            <a:r>
              <a:rPr lang="ru-RU" dirty="0" smtClean="0"/>
              <a:t>Сушка: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Сушат траву на крытых токах, расстилая ее слоем 15-20 см, и в сушилках при температуре теплоносителя 35-45°С, на огневых и паровых конвейерных сушилках СПК-90 (СКО-90) и СПК-135, а также на напольных сушилках, оборудованных установками активного вентилирования. Также применяется воздушная сушка в тени. Для получения листа в качестве сырья траву обмолачивают. Выход листа около 50%.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своевременном и качественном соблюдении рекомендаций можно получать урожайность травы 20-25 </a:t>
            </a:r>
            <a:r>
              <a:rPr lang="ru-RU" dirty="0" err="1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/га, листа 10-12 </a:t>
            </a:r>
            <a:r>
              <a:rPr lang="ru-RU" dirty="0" err="1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/га.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Упаковка и хранение.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Цельное сырье упаковывают в тюки из ткани не более 50 кг нетто и в мешки из ткани и </a:t>
            </a:r>
            <a:r>
              <a:rPr lang="ru-RU" dirty="0" err="1" smtClean="0">
                <a:solidFill>
                  <a:srgbClr val="002060"/>
                </a:solidFill>
              </a:rPr>
              <a:t>льно-джуто-кенафные</a:t>
            </a:r>
            <a:r>
              <a:rPr lang="ru-RU" dirty="0" smtClean="0">
                <a:solidFill>
                  <a:srgbClr val="002060"/>
                </a:solidFill>
              </a:rPr>
              <a:t> не более 15 кг нетто. Лучше упаковку проводить после его </a:t>
            </a:r>
            <a:r>
              <a:rPr lang="ru-RU" dirty="0" err="1" smtClean="0">
                <a:solidFill>
                  <a:srgbClr val="002060"/>
                </a:solidFill>
              </a:rPr>
              <a:t>отлежки</a:t>
            </a:r>
            <a:r>
              <a:rPr lang="ru-RU" dirty="0" smtClean="0">
                <a:solidFill>
                  <a:srgbClr val="002060"/>
                </a:solidFill>
              </a:rPr>
              <a:t>, когда влажность в ворохе распределится равномерно по всему вороху.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Сырье нужно хранить отдельно от других ароматических растений, в хорошо проветриваемых помещениях. Срок хранения травы - 4 года, листа - 1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624078" indent="-514350" algn="ctr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БОТАНИЧЕСКОЕ ОПИСАНИЕ</a:t>
            </a:r>
          </a:p>
          <a:p>
            <a:pPr marL="624078" indent="-51435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Мелисса лекарственная -</a:t>
            </a:r>
            <a:r>
              <a:rPr lang="ru-RU" sz="1800" dirty="0" err="1" smtClean="0">
                <a:solidFill>
                  <a:srgbClr val="002060"/>
                </a:solidFill>
              </a:rPr>
              <a:t>Melissa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officinalis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Lмноголетнее</a:t>
            </a:r>
            <a:r>
              <a:rPr lang="ru-RU" sz="1800" dirty="0" smtClean="0">
                <a:solidFill>
                  <a:srgbClr val="002060"/>
                </a:solidFill>
              </a:rPr>
              <a:t> травянистое растение семейства </a:t>
            </a:r>
            <a:r>
              <a:rPr lang="ru-RU" sz="1800" dirty="0" err="1" smtClean="0">
                <a:solidFill>
                  <a:srgbClr val="002060"/>
                </a:solidFill>
              </a:rPr>
              <a:t>Яснотковых</a:t>
            </a:r>
            <a:r>
              <a:rPr lang="ru-RU" sz="1800" dirty="0" smtClean="0">
                <a:solidFill>
                  <a:srgbClr val="002060"/>
                </a:solidFill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</a:rPr>
              <a:t>Lamiaceae</a:t>
            </a:r>
            <a:r>
              <a:rPr lang="ru-RU" sz="1800" dirty="0" smtClean="0">
                <a:solidFill>
                  <a:srgbClr val="002060"/>
                </a:solidFill>
              </a:rPr>
              <a:t> L.). Встречается под названиями мелисса лимонная, лимонная трава, маточник, пчельник, папочная трава.</a:t>
            </a:r>
            <a:endParaRPr lang="ru-RU" sz="1800" dirty="0" smtClean="0"/>
          </a:p>
        </p:txBody>
      </p:sp>
      <p:pic>
        <p:nvPicPr>
          <p:cNvPr id="1026" name="Picture 2" descr="melis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76438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АРЕАЛ РАСПРОСТРАНЕНИЯ       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В дикорастущем виде мелисса лекарственная встречается в Северной Африке, Западной Азии, а также в странах южной Европы: Франции, Италии и других, встречается в Северной Америке.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В странах СНГ растет в Крыму, Закавказье и Среднеазиатских странах, а также в лесной зоне Азербайджана. В России - на Северном Кавказе и в районах Нижней Волги. Культура неплохо удается в Подмосковье, особенно хорошо развивается на легких почвах Восточных и Юго­-восточных районах Московской области.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В одичалом виде изредка встречается на Украине.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В настоящее время мелиссу лекарственную культивируют в ряде стран, таких как Болгария, ГДР, ФРГ, Италия, Венгрия, США.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2.МЕДИЦИНСКОЕ ЗНАЧЕНИЕ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Содержимое 6" descr="Стевия польза и вред, заменитель сахара, фото">
            <a:hlinkClick r:id="rId2" tooltip="&quot;Стевия польза и вред, заменитель сахара, фото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6191" y="1000125"/>
            <a:ext cx="7431617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3.БИОЛОГИЧЕСКИЕ ОСОБЕННОСТИ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dirty="0" smtClean="0">
                <a:solidFill>
                  <a:srgbClr val="002060"/>
                </a:solidFill>
              </a:rPr>
              <a:t>       1.Мелисса лекарственная является тепло - и светолюбивой культурой, которой для развития требуется до 110 дней, а для созревания семян 130-140 дней. </a:t>
            </a:r>
          </a:p>
          <a:p>
            <a:pPr>
              <a:buNone/>
            </a:pPr>
            <a:r>
              <a:rPr lang="ru-RU" sz="8600" dirty="0" smtClean="0">
                <a:solidFill>
                  <a:srgbClr val="002060"/>
                </a:solidFill>
              </a:rPr>
              <a:t>       2. Благодаря мощной корневой системе мелисса оказывается засухоустойчивой.   Культура требовательна к почвенной и атмосферной влаге, но при избыточном увлажнении часто поражается грибными заболеваниями и погибает.</a:t>
            </a:r>
          </a:p>
          <a:p>
            <a:pPr>
              <a:buNone/>
            </a:pPr>
            <a:r>
              <a:rPr lang="ru-RU" sz="8600" dirty="0" smtClean="0">
                <a:solidFill>
                  <a:srgbClr val="002060"/>
                </a:solidFill>
              </a:rPr>
              <a:t>	    3. Семена мелиссы прорастают при температуре 10-15°С. Оптимальная температура прорастания 25-30°С.</a:t>
            </a:r>
          </a:p>
          <a:p>
            <a:pPr>
              <a:buNone/>
            </a:pPr>
            <a:r>
              <a:rPr lang="ru-RU" sz="8600" dirty="0" smtClean="0">
                <a:solidFill>
                  <a:srgbClr val="002060"/>
                </a:solidFill>
              </a:rPr>
              <a:t>        Зимостойкость растения невысокая, при малоснежных зимах подмерзает, но сохранившиеся подмерзшие растения хорошо восстанавливаются. </a:t>
            </a:r>
          </a:p>
          <a:p>
            <a:pPr>
              <a:buNone/>
            </a:pPr>
            <a:r>
              <a:rPr lang="ru-RU" sz="8600" dirty="0" smtClean="0">
                <a:solidFill>
                  <a:srgbClr val="002060"/>
                </a:solidFill>
              </a:rPr>
              <a:t>      4. Лучший рост и развитие мелиссы отмечается на богатых питательными веществами теплых почвах, расположенных на солнечных южных склонах.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4.ТЕХНОЛОГИЯ ВОЗДЕЛЫВАНИЯ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4.1. Выбор участка, место в севообороте и 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подготовка почвы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Примерный севооборот для мелиссы, высеваемой в поле, следующий: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 Черный пар.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Вика-овес на зеленый корм или силос.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 Мелисса 1 года.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4-6. Мелисса, убираемая на лекарственное сырье.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7. Озимые зерновые.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8. Однолетние лекарственные травы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9. Яровые зерновые.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4.2.Внесение удобрений</a:t>
            </a:r>
          </a:p>
          <a:p>
            <a:pPr algn="just">
              <a:buNone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2060"/>
                </a:solidFill>
              </a:rPr>
              <a:t>Органические удобрения следует вносить в паровых полях: не перепревший навоз в черном пару, хорошо разложившийся навоз и компосты - в занятом пару. Непосредственно под мелиссу следует вносить минеральные удобрения под вспашку P</a:t>
            </a:r>
            <a:r>
              <a:rPr lang="ru-RU" sz="2400" baseline="-25000" dirty="0" smtClean="0">
                <a:solidFill>
                  <a:srgbClr val="002060"/>
                </a:solidFill>
              </a:rPr>
              <a:t>120</a:t>
            </a:r>
            <a:r>
              <a:rPr lang="ru-RU" sz="2400" dirty="0" smtClean="0">
                <a:solidFill>
                  <a:srgbClr val="002060"/>
                </a:solidFill>
              </a:rPr>
              <a:t>K</a:t>
            </a:r>
            <a:r>
              <a:rPr lang="ru-RU" sz="2400" baseline="-25000" dirty="0" smtClean="0">
                <a:solidFill>
                  <a:srgbClr val="002060"/>
                </a:solidFill>
              </a:rPr>
              <a:t>60</a:t>
            </a:r>
            <a:r>
              <a:rPr lang="ru-RU" sz="2400" dirty="0" smtClean="0">
                <a:solidFill>
                  <a:srgbClr val="002060"/>
                </a:solidFill>
              </a:rPr>
              <a:t>, азотные в дозе N</a:t>
            </a:r>
            <a:r>
              <a:rPr lang="ru-RU" sz="2400" baseline="-25000" dirty="0" smtClean="0">
                <a:solidFill>
                  <a:srgbClr val="002060"/>
                </a:solidFill>
              </a:rPr>
              <a:t>60-90</a:t>
            </a:r>
            <a:r>
              <a:rPr lang="ru-RU" sz="2400" dirty="0" smtClean="0">
                <a:solidFill>
                  <a:srgbClr val="002060"/>
                </a:solidFill>
              </a:rPr>
              <a:t> под предпосевную культивацию. В первый год жизни при обработке междурядий (2-3-я культивация) проводится азотно-фосфорная подкормка N</a:t>
            </a:r>
            <a:r>
              <a:rPr lang="ru-RU" sz="2400" baseline="-25000" dirty="0" smtClean="0">
                <a:solidFill>
                  <a:srgbClr val="002060"/>
                </a:solidFill>
              </a:rPr>
              <a:t>30</a:t>
            </a:r>
            <a:r>
              <a:rPr lang="ru-RU" sz="2400" dirty="0" smtClean="0">
                <a:solidFill>
                  <a:srgbClr val="002060"/>
                </a:solidFill>
              </a:rPr>
              <a:t>Р</a:t>
            </a:r>
            <a:r>
              <a:rPr lang="ru-RU" sz="2400" baseline="-25000" dirty="0" smtClean="0">
                <a:solidFill>
                  <a:srgbClr val="002060"/>
                </a:solidFill>
              </a:rPr>
              <a:t>30</a:t>
            </a:r>
            <a:r>
              <a:rPr lang="ru-RU" sz="2400" dirty="0" smtClean="0">
                <a:solidFill>
                  <a:srgbClr val="002060"/>
                </a:solidFill>
              </a:rPr>
              <a:t> или полным минеральным удобрением (NPК)</a:t>
            </a:r>
            <a:r>
              <a:rPr lang="ru-RU" sz="2400" baseline="-25000" dirty="0" smtClean="0">
                <a:solidFill>
                  <a:srgbClr val="002060"/>
                </a:solidFill>
              </a:rPr>
              <a:t>30</a:t>
            </a:r>
            <a:r>
              <a:rPr lang="ru-RU" sz="2400" dirty="0" smtClean="0">
                <a:solidFill>
                  <a:srgbClr val="002060"/>
                </a:solidFill>
              </a:rPr>
              <a:t>. Со второго года ежегодно проводятся две подкормки полным минеральным удобрением: первая - рано весной, после ранневесеннего боронования при первой культивации междурядий (NPК)</a:t>
            </a:r>
            <a:r>
              <a:rPr lang="ru-RU" sz="2400" baseline="-25000" dirty="0" smtClean="0">
                <a:solidFill>
                  <a:srgbClr val="002060"/>
                </a:solidFill>
              </a:rPr>
              <a:t>30-60</a:t>
            </a:r>
            <a:r>
              <a:rPr lang="ru-RU" sz="2400" dirty="0" smtClean="0">
                <a:solidFill>
                  <a:srgbClr val="002060"/>
                </a:solidFill>
              </a:rPr>
              <a:t>; вторая - после первого укоса при культивации междурядий (NPК)</a:t>
            </a:r>
            <a:r>
              <a:rPr lang="ru-RU" sz="2400" baseline="-25000" dirty="0" smtClean="0">
                <a:solidFill>
                  <a:srgbClr val="002060"/>
                </a:solidFill>
              </a:rPr>
              <a:t>30-45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При создании плантации рассадным способом: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-при подготовке почвы под вспашку вносят 20-30 т/га навоза и P</a:t>
            </a:r>
            <a:r>
              <a:rPr lang="ru-RU" baseline="-25000" dirty="0" smtClean="0">
                <a:solidFill>
                  <a:srgbClr val="002060"/>
                </a:solidFill>
              </a:rPr>
              <a:t>120</a:t>
            </a:r>
            <a:r>
              <a:rPr lang="ru-RU" dirty="0" smtClean="0">
                <a:solidFill>
                  <a:srgbClr val="002060"/>
                </a:solidFill>
              </a:rPr>
              <a:t>K</a:t>
            </a:r>
            <a:r>
              <a:rPr lang="ru-RU" baseline="-25000" dirty="0" smtClean="0">
                <a:solidFill>
                  <a:srgbClr val="00206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-под перепашку N</a:t>
            </a:r>
            <a:r>
              <a:rPr lang="ru-RU" baseline="-25000" dirty="0" smtClean="0">
                <a:solidFill>
                  <a:srgbClr val="00206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-через 20-25 дней после посадки рассады следует провести подкормку азотными удобрениями N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Со второго года жизни растения подкармливают три раза: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после перезимовки (NPK)</a:t>
            </a:r>
            <a:r>
              <a:rPr lang="ru-RU" baseline="-25000" dirty="0" smtClean="0">
                <a:solidFill>
                  <a:srgbClr val="00206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второй - через месяц после первой N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третий - после первого укоса (NPК)</a:t>
            </a:r>
            <a:r>
              <a:rPr lang="ru-RU" baseline="-25000" dirty="0" smtClean="0"/>
              <a:t>30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498</TotalTime>
  <Words>1644</Words>
  <PresentationFormat>Экран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Лекция №5</vt:lpstr>
      <vt:lpstr>План лекции:</vt:lpstr>
      <vt:lpstr>  </vt:lpstr>
      <vt:lpstr>Слайд 4</vt:lpstr>
      <vt:lpstr>2.МЕДИЦИНСКОЕ ЗНАЧЕНИЕ</vt:lpstr>
      <vt:lpstr>3.БИОЛОГИЧЕСКИЕ ОСОБЕННОСТИ</vt:lpstr>
      <vt:lpstr> 4.ТЕХНОЛОГИЯ ВОЗДЕЛЫВАНИЯ 4.1. Выбор участка, место в севообороте и  подготовка почвы </vt:lpstr>
      <vt:lpstr>Слайд 8</vt:lpstr>
      <vt:lpstr>Слайд 9</vt:lpstr>
      <vt:lpstr>Слайд 10</vt:lpstr>
      <vt:lpstr>Участок, предназначенный под посев мелиссы, при созревании почвы боронуется в четыре следа двойным сцепом тяжелых зубовых борон БЗТУ-1.0 или сцепом борон, первый ряд которого состоит из БЗТУ-1.0, а второй - из БЗСС-1.0, перекрестно по диагоналям поля( закрытие влаги).</vt:lpstr>
      <vt:lpstr>     При сухой устоявшейся погоде подготовленное под посев мелиссы поле следует прикатать кольчато-шпоровыми катками ЗККШ-6А. Через 7-10 дней после прикатывания проводят повторное боронование в четыре следа двойным сцепом средних борон БЗСС-1.0 так же перекрестно, по диагоналям поля, несколько меняя направление движения агрегата.</vt:lpstr>
      <vt:lpstr>Слайд 13</vt:lpstr>
      <vt:lpstr>Слайд 14</vt:lpstr>
      <vt:lpstr>СЕЯЛКА «КЛЕН 1,8»</vt:lpstr>
      <vt:lpstr>Слайд 16</vt:lpstr>
      <vt:lpstr>Получение рассады</vt:lpstr>
      <vt:lpstr>Слайд 18</vt:lpstr>
      <vt:lpstr>Универсальная рассадопосадочная машина</vt:lpstr>
      <vt:lpstr>Размножение делением</vt:lpstr>
      <vt:lpstr>4.4. Уход за посевами</vt:lpstr>
      <vt:lpstr>Слайд 22</vt:lpstr>
      <vt:lpstr>Последняя культивация - окучивание мелиссы прводится на глубину 5- 7 см поздно осенью при наступлении утренних заморозков и завершении вегетации. </vt:lpstr>
      <vt:lpstr>4.4.Уборка, сушка, хранение</vt:lpstr>
      <vt:lpstr>В сухую жаркую погоду возможно скашивание мелиссы жатками ЖБА­-3.5А, ЖРН-6 и ЖРС-4.9, самоходными косилками Е-280 и Е-301 в валки с подборкой валков и погрузкой травы в транспортные средства. При этом снижение влажности травы допускается с 78-80% до 35-40%</vt:lpstr>
      <vt:lpstr>Сушка: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cp:lastModifiedBy>Olga</cp:lastModifiedBy>
  <cp:revision>90</cp:revision>
  <dcterms:modified xsi:type="dcterms:W3CDTF">2016-12-01T07:44:34Z</dcterms:modified>
</cp:coreProperties>
</file>